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959" r:id="rId1"/>
  </p:sldMasterIdLst>
  <p:notesMasterIdLst>
    <p:notesMasterId r:id="rId12"/>
  </p:notes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761"/>
  </p:normalViewPr>
  <p:slideViewPr>
    <p:cSldViewPr snapToGrid="0">
      <p:cViewPr>
        <p:scale>
          <a:sx n="130" d="100"/>
          <a:sy n="130" d="100"/>
        </p:scale>
        <p:origin x="408" y="6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89c568c3b34a17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89c568c3b34a17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Pair and share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8ea11de5e09e18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8ea11de5e09e18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Pick one of these questions. What steps would you need to take to calculate the answer?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89c568c3b34a17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89c568c3b34a17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89c568c3b34a176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89c568c3b34a176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082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8ea11de5e09e18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8ea11de5e09e18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Pick one of these questions. What steps would you need to take to calculate the answer?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51347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8ea11de5e09e18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8ea11de5e09e18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Pick one of these questions. What steps would you need to take to calculate the answer?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4417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D6E3B-0CF9-D041-A3FD-9BC0A7728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897C86-E655-8D43-A975-A2E288F837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A8E645-116F-7949-B9B3-3744C444C5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49631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998BD-DAA3-774B-85B6-8AA5DAF8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A84FB-7739-1943-AD55-B3A255764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B225A2-FE51-F545-8590-BE00B5D994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1A4AE-E3CB-4647-901A-72F5D0FF9B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97653-01E3-C543-B18B-15B2A2461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C1D8A-37C7-764C-BD06-A2279F023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28620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C084F-EA9B-0648-BEC7-55F150AA1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0FF1E9-D370-1E4D-A726-C3D5C08252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EF203-3226-4645-BC39-C365507053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320FBA-0E4C-D24B-BE9B-2EC9110A6D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D4D0BBE8-43DF-7A48-A811-3E7D8457DDD4}" type="datetimeFigureOut">
              <a:rPr lang="en-US" smtClean="0"/>
              <a:t>3/26/21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C52706-ABCF-4B44-B855-46F7213C9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EB9ED5-0A5C-6C45-87A0-B8F25E132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160130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50F39-D015-5042-903C-508A9ABFF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2C7E8-46C3-244E-A141-64712F411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A5162-3C2E-7A41-869D-F40E983416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66D6F-7E72-A047-8BF6-D8056BB5D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88F2D-D06A-774C-A917-CF52B20DA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9395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47B17F-161A-8745-B98D-02DE33E5B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5A5140-BC33-B54C-A6F1-A261B4D632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2F975-A465-E04F-B6B0-E34F54D303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BC6EE-010E-224C-BF25-01107B3CB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CAE96-EF24-7042-898D-BF87D83AE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32666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06954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0349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6676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4A361-A908-1A4D-890D-25168DB8A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4D0A2F8-DB3E-F044-AAE4-47FF4CBDBA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63BE469-DB03-D845-B80A-1F2131684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7557959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inPoin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5B24A8-8829-4B4A-A69D-6ED052EAD1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2A58026-48E5-764D-A2F0-5C11C6DF9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681" y="1055771"/>
            <a:ext cx="7914542" cy="309512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61695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0B252-A2BB-6946-87C6-02E8A5FDB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D0FFE-5C6C-4E4C-A2D7-4F2ECE09B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C0A76-F2B1-B248-A5AE-9723523F37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29148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B3598-495F-874B-8E04-468D48271D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BE577B-3E3E-EA40-8C60-8D9B06496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E63CE19-8C09-7842-9F7D-F0E0367753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D70AE9C-0D2E-7E4E-94DC-1D0BCCC96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825534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D7799-C212-A146-824F-1D2C104C9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B13A3-563C-5549-A05A-32E8C5FDA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074C5D-F8CC-E540-93E6-575B1D842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EF4DC9-C3E8-DD4F-B32C-696D6649B4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798194-8737-0E4E-9965-03788A2B57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EC48D4-A0F9-EF44-87BF-18DCC4410D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55279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EF4DC9-C3E8-DD4F-B32C-696D6649B4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7091" y="4015979"/>
            <a:ext cx="2738041" cy="617934"/>
          </a:xfrm>
        </p:spPr>
        <p:txBody>
          <a:bodyPr anchor="t" anchorCtr="0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798194-8737-0E4E-9965-03788A2B57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7091" y="1230319"/>
            <a:ext cx="273804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4EC48D4-A0F9-EF44-87BF-18DCC4410D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254017" y="4745030"/>
            <a:ext cx="2446817" cy="30306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79FB8DB-BBC5-574F-BC87-BFE23224D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892CA6BF-2C1C-A148-A0DF-343C5974C4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6703" y="4015979"/>
            <a:ext cx="2738041" cy="617934"/>
          </a:xfrm>
        </p:spPr>
        <p:txBody>
          <a:bodyPr anchor="t" anchorCtr="0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AC0E996-4935-4341-97EA-1FC835109A9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66703" y="1230319"/>
            <a:ext cx="273804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6C49D64-5BDF-694D-AA0E-06378E63C8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71897" y="4016769"/>
            <a:ext cx="2738041" cy="617934"/>
          </a:xfrm>
        </p:spPr>
        <p:txBody>
          <a:bodyPr anchor="t" anchorCtr="0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9CC91BD8-00DF-524D-A9F3-C351C19E68A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171897" y="1231109"/>
            <a:ext cx="273804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967024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9EC47-42A7-6141-9859-2FFEBC525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70CBD-9C0B-7A42-9198-FE9BB1AB22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41008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6A2D54-984D-1245-B92F-F6C4BBAB44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0DC280-7110-0740-87EB-369F0BBA4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B0732-AC87-BB4A-92E6-9C1D6EF52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924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13E98A-A521-CC40-A963-8A27E9911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9144000" cy="994172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922366-4902-6844-960F-5D138638A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A296F3-662D-2042-AFCD-E449D092A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25460" y="4840431"/>
            <a:ext cx="318541" cy="3030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347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  <p:sldLayoutId id="2147483970" r:id="rId11"/>
    <p:sldLayoutId id="2147483971" r:id="rId12"/>
    <p:sldLayoutId id="2147483972" r:id="rId13"/>
    <p:sldLayoutId id="2147483973" r:id="rId14"/>
    <p:sldLayoutId id="2147483974" r:id="rId15"/>
    <p:sldLayoutId id="2147483975" r:id="rId16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eculler/grouping-and-aggregating/raw/main/grouping_and_aggregating.pptx" TargetMode="External"/><Relationship Id="rId4" Type="http://schemas.openxmlformats.org/officeDocument/2006/relationships/hyperlink" Target="https://tinyurl.com/kmx86svn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as.pydata.org/docs/reference/api/pandas.DataFrame.aggregate.html" TargetMode="External"/><Relationship Id="rId2" Type="http://schemas.openxmlformats.org/officeDocument/2006/relationships/hyperlink" Target="https://pandas.pydata.org/docs/reference/api/pandas.DataFrame.groupby.html" TargetMode="Externa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544j5c4a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of Boulder Creek in the fall. There are trees overhanging the creek.">
            <a:extLst>
              <a:ext uri="{FF2B5EF4-FFF2-40B4-BE49-F238E27FC236}">
                <a16:creationId xmlns:a16="http://schemas.microsoft.com/office/drawing/2014/main" id="{D22CBEB6-5E42-1446-A8CB-BFAF1AE63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00" b="1250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143000" y="1073886"/>
            <a:ext cx="6858000" cy="923330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tx1"/>
                </a:solidFill>
              </a:rPr>
              <a:t>Grouping and aggregating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143000" y="1997216"/>
            <a:ext cx="6858000" cy="490708"/>
          </a:xfrm>
          <a:prstGeom prst="rect">
            <a:avLst/>
          </a:prstGeom>
          <a:solidFill>
            <a:srgbClr val="FFFFFF">
              <a:alpha val="8000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Analyzing</a:t>
            </a:r>
            <a:r>
              <a:rPr lang="en-GB" dirty="0"/>
              <a:t> Boulder Creek streamflow data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CA83F7-1D0C-9547-9422-F9ED73C45AAF}"/>
              </a:ext>
            </a:extLst>
          </p:cNvPr>
          <p:cNvSpPr txBox="1"/>
          <p:nvPr/>
        </p:nvSpPr>
        <p:spPr>
          <a:xfrm>
            <a:off x="0" y="4300065"/>
            <a:ext cx="9144000" cy="646331"/>
          </a:xfrm>
          <a:prstGeom prst="rect">
            <a:avLst/>
          </a:prstGeom>
          <a:solidFill>
            <a:srgbClr val="FFFFFF">
              <a:alpha val="8117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Link to presentation: </a:t>
            </a:r>
            <a:r>
              <a:rPr lang="en-US" dirty="0">
                <a:hlinkClick r:id="rId4"/>
              </a:rPr>
              <a:t>https://tinyurl.com/kmx86svn</a:t>
            </a:r>
            <a:r>
              <a:rPr lang="en-US" dirty="0"/>
              <a:t> </a:t>
            </a:r>
          </a:p>
          <a:p>
            <a:pPr algn="ctr"/>
            <a:r>
              <a:rPr lang="en-US" dirty="0"/>
              <a:t>Link to all lesson materials: </a:t>
            </a:r>
            <a:r>
              <a:rPr lang="en-US" dirty="0">
                <a:hlinkClick r:id="rId5"/>
              </a:rPr>
              <a:t>https://github.com/eculler/grouping-and-aggregating/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327976"/>
            <a:ext cx="8520600" cy="10020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Extended application of grouping: Analysis of variance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444574"/>
            <a:ext cx="8520600" cy="3370949"/>
          </a:xfrm>
          <a:prstGeom prst="rect">
            <a:avLst/>
          </a:prstGeom>
          <a:ln w="190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2400" dirty="0"/>
              <a:t>Which of the gauges has the </a:t>
            </a:r>
            <a:r>
              <a:rPr lang="en-GB" sz="2400" b="1" dirty="0"/>
              <a:t>most relative variability </a:t>
            </a:r>
            <a:r>
              <a:rPr lang="en-GB" sz="2400" dirty="0"/>
              <a:t>in monthly and daily streamflow?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213586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733405-08E3-434D-B75A-D685A76F4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 streamflow data from multiple locations</a:t>
            </a:r>
          </a:p>
          <a:p>
            <a:r>
              <a:rPr lang="en-US" dirty="0"/>
              <a:t>identify when data analysis will require grouping and aggregating</a:t>
            </a:r>
          </a:p>
          <a:p>
            <a:r>
              <a:rPr lang="en-US" dirty="0"/>
              <a:t>group and aggregate data in Python with pandas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9C40CF1-5192-CF41-A7DA-BD7261041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Learning goals – at the end of this lesson, you should be able to…</a:t>
            </a:r>
          </a:p>
        </p:txBody>
      </p:sp>
    </p:spTree>
    <p:extLst>
      <p:ext uri="{BB962C8B-B14F-4D97-AF65-F5344CB8AC3E}">
        <p14:creationId xmlns:p14="http://schemas.microsoft.com/office/powerpoint/2010/main" val="585140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448406" cy="51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/>
              <a:t>Example data: Ten years of streamflow data from two gauges on Boulder Creek</a:t>
            </a:r>
            <a:endParaRPr sz="22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6D53B64-E8AA-5B4D-93FA-1151C4113576}"/>
              </a:ext>
            </a:extLst>
          </p:cNvPr>
          <p:cNvGrpSpPr/>
          <p:nvPr/>
        </p:nvGrpSpPr>
        <p:grpSpPr>
          <a:xfrm>
            <a:off x="1458439" y="2571750"/>
            <a:ext cx="5272729" cy="2571750"/>
            <a:chOff x="1458439" y="2571750"/>
            <a:chExt cx="5272729" cy="2571750"/>
          </a:xfrm>
        </p:grpSpPr>
        <p:pic>
          <p:nvPicPr>
            <p:cNvPr id="6" name="Picture 5" descr="One year of daily streamflow data from two gauges in cubic feet per second.">
              <a:extLst>
                <a:ext uri="{FF2B5EF4-FFF2-40B4-BE49-F238E27FC236}">
                  <a16:creationId xmlns:a16="http://schemas.microsoft.com/office/drawing/2014/main" id="{71BC913D-D7D7-BC46-A1AF-D8835F7778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059"/>
            <a:stretch/>
          </p:blipFill>
          <p:spPr>
            <a:xfrm>
              <a:off x="1768982" y="2644260"/>
              <a:ext cx="4962186" cy="24992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D7DF540-2249-FD43-BF7F-2BE1CD519379}"/>
                </a:ext>
              </a:extLst>
            </p:cNvPr>
            <p:cNvSpPr txBox="1"/>
            <p:nvPr/>
          </p:nvSpPr>
          <p:spPr>
            <a:xfrm rot="16200000">
              <a:off x="375682" y="3654507"/>
              <a:ext cx="2499240" cy="333725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Daily discharge (</a:t>
              </a:r>
              <a:r>
                <a:rPr lang="en-US" dirty="0" err="1"/>
                <a:t>cfs</a:t>
              </a:r>
              <a:r>
                <a:rPr lang="en-US" dirty="0"/>
                <a:t>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81D2BF6-26A9-4F43-BE9E-07E9C1ED5746}"/>
                </a:ext>
              </a:extLst>
            </p:cNvPr>
            <p:cNvSpPr txBox="1"/>
            <p:nvPr/>
          </p:nvSpPr>
          <p:spPr>
            <a:xfrm>
              <a:off x="4451016" y="2930710"/>
              <a:ext cx="1969608" cy="391022"/>
            </a:xfrm>
            <a:prstGeom prst="rect">
              <a:avLst/>
            </a:prstGeom>
            <a:solidFill>
              <a:schemeClr val="bg1">
                <a:alpha val="74902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One year of data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088871-60DB-6F48-9BB1-63BF2C27C482}"/>
                </a:ext>
              </a:extLst>
            </p:cNvPr>
            <p:cNvSpPr txBox="1"/>
            <p:nvPr/>
          </p:nvSpPr>
          <p:spPr>
            <a:xfrm>
              <a:off x="2220778" y="2896003"/>
              <a:ext cx="1090553" cy="439899"/>
            </a:xfrm>
            <a:prstGeom prst="rect">
              <a:avLst/>
            </a:prstGeom>
            <a:solidFill>
              <a:schemeClr val="bg1">
                <a:alpha val="74902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50" b="1" dirty="0"/>
                <a:t>Downstream</a:t>
              </a:r>
            </a:p>
            <a:p>
              <a:r>
                <a:rPr lang="en-US" sz="1050" b="1" dirty="0"/>
                <a:t>gauge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1A22C45-5E4C-C146-976B-76A95B6381E9}"/>
                </a:ext>
              </a:extLst>
            </p:cNvPr>
            <p:cNvSpPr txBox="1"/>
            <p:nvPr/>
          </p:nvSpPr>
          <p:spPr>
            <a:xfrm>
              <a:off x="4078924" y="4226044"/>
              <a:ext cx="915201" cy="456192"/>
            </a:xfrm>
            <a:prstGeom prst="rect">
              <a:avLst/>
            </a:prstGeom>
            <a:solidFill>
              <a:schemeClr val="bg1">
                <a:alpha val="74902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100" b="1" dirty="0"/>
                <a:t>Upstream</a:t>
              </a:r>
            </a:p>
            <a:p>
              <a:r>
                <a:rPr lang="en-US" sz="1100" b="1" dirty="0"/>
                <a:t>gauge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2CE3124-89B7-7241-B37E-05BE122C7EDB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H="1">
              <a:off x="3703491" y="4454140"/>
              <a:ext cx="375432" cy="20321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15C4758-C852-D847-B817-C7FC795B5D34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>
              <a:off x="2766055" y="3335902"/>
              <a:ext cx="505040" cy="47822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A33E201-F679-2B40-852C-262A3816DDA6}"/>
              </a:ext>
            </a:extLst>
          </p:cNvPr>
          <p:cNvGrpSpPr/>
          <p:nvPr/>
        </p:nvGrpSpPr>
        <p:grpSpPr>
          <a:xfrm>
            <a:off x="1448406" y="-1"/>
            <a:ext cx="6515723" cy="2507065"/>
            <a:chOff x="1448406" y="-1"/>
            <a:chExt cx="6515723" cy="2507065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B37674A-4C21-444A-B41C-121630137B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8406" y="-1"/>
              <a:ext cx="5773983" cy="25070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4041AFC-76E1-F546-9971-DBBE9858C3D1}"/>
                </a:ext>
              </a:extLst>
            </p:cNvPr>
            <p:cNvSpPr txBox="1"/>
            <p:nvPr/>
          </p:nvSpPr>
          <p:spPr>
            <a:xfrm>
              <a:off x="6480649" y="583075"/>
              <a:ext cx="1483480" cy="686431"/>
            </a:xfrm>
            <a:prstGeom prst="rect">
              <a:avLst/>
            </a:prstGeom>
            <a:solidFill>
              <a:schemeClr val="bg1">
                <a:alpha val="74902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Downstream</a:t>
              </a:r>
            </a:p>
            <a:p>
              <a:r>
                <a:rPr lang="en-US" b="1" dirty="0"/>
                <a:t>gauge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F869A50-D04F-EC40-A061-0F01EEC2C0F3}"/>
                </a:ext>
              </a:extLst>
            </p:cNvPr>
            <p:cNvSpPr txBox="1"/>
            <p:nvPr/>
          </p:nvSpPr>
          <p:spPr>
            <a:xfrm>
              <a:off x="1488713" y="891581"/>
              <a:ext cx="1122207" cy="686431"/>
            </a:xfrm>
            <a:prstGeom prst="rect">
              <a:avLst/>
            </a:prstGeom>
            <a:solidFill>
              <a:schemeClr val="bg1">
                <a:alpha val="74902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Upstream</a:t>
              </a:r>
            </a:p>
            <a:p>
              <a:r>
                <a:rPr lang="en-US" b="1" dirty="0"/>
                <a:t>gauge</a:t>
              </a:r>
            </a:p>
          </p:txBody>
        </p:sp>
        <p:sp>
          <p:nvSpPr>
            <p:cNvPr id="19" name="Merge 18">
              <a:extLst>
                <a:ext uri="{FF2B5EF4-FFF2-40B4-BE49-F238E27FC236}">
                  <a16:creationId xmlns:a16="http://schemas.microsoft.com/office/drawing/2014/main" id="{25C8B2FC-C009-FC45-8E53-D0B78A1D8A35}"/>
                </a:ext>
              </a:extLst>
            </p:cNvPr>
            <p:cNvSpPr/>
            <p:nvPr/>
          </p:nvSpPr>
          <p:spPr>
            <a:xfrm>
              <a:off x="1904721" y="1645154"/>
              <a:ext cx="145095" cy="282935"/>
            </a:xfrm>
            <a:prstGeom prst="flowChartMerg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Merge 21">
              <a:extLst>
                <a:ext uri="{FF2B5EF4-FFF2-40B4-BE49-F238E27FC236}">
                  <a16:creationId xmlns:a16="http://schemas.microsoft.com/office/drawing/2014/main" id="{52D735B7-6A60-0040-8D39-4B4D3389BE83}"/>
                </a:ext>
              </a:extLst>
            </p:cNvPr>
            <p:cNvSpPr/>
            <p:nvPr/>
          </p:nvSpPr>
          <p:spPr>
            <a:xfrm>
              <a:off x="6496459" y="185275"/>
              <a:ext cx="145095" cy="282935"/>
            </a:xfrm>
            <a:prstGeom prst="flowChartMerg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E0BB7D7-B7CF-6C4C-825B-F850875F5029}"/>
                </a:ext>
              </a:extLst>
            </p:cNvPr>
            <p:cNvCxnSpPr/>
            <p:nvPr/>
          </p:nvCxnSpPr>
          <p:spPr>
            <a:xfrm>
              <a:off x="2151779" y="1915250"/>
              <a:ext cx="1357213" cy="34816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0C8E6ABA-BE19-444D-A9CE-AC7D30455EF3}"/>
                </a:ext>
              </a:extLst>
            </p:cNvPr>
            <p:cNvCxnSpPr>
              <a:cxnSpLocks/>
            </p:cNvCxnSpPr>
            <p:nvPr/>
          </p:nvCxnSpPr>
          <p:spPr>
            <a:xfrm>
              <a:off x="3656790" y="1969904"/>
              <a:ext cx="678607" cy="165983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0806294A-5777-9243-9BBE-36FE735905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35397" y="492463"/>
              <a:ext cx="1779302" cy="1619338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737D51F-83F7-0E4D-AB09-67E7BAD78D6C}"/>
                </a:ext>
              </a:extLst>
            </p:cNvPr>
            <p:cNvCxnSpPr>
              <a:cxnSpLocks/>
            </p:cNvCxnSpPr>
            <p:nvPr/>
          </p:nvCxnSpPr>
          <p:spPr>
            <a:xfrm>
              <a:off x="6114699" y="418331"/>
              <a:ext cx="424485" cy="21601"/>
            </a:xfrm>
            <a:prstGeom prst="straightConnector1">
              <a:avLst/>
            </a:prstGeom>
            <a:ln w="28575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6731168" y="1384371"/>
            <a:ext cx="2412833" cy="3751306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Streamflow can be very different at an upstream location compared to a downstream location on the same stream</a:t>
            </a:r>
            <a:endParaRPr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749709" y="1032672"/>
            <a:ext cx="7644581" cy="30781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algn="ctr">
              <a:lnSpc>
                <a:spcPct val="150000"/>
              </a:lnSpc>
              <a:buSzPts val="1800"/>
            </a:pPr>
            <a:r>
              <a:rPr lang="en-GB" sz="3600" b="1" dirty="0"/>
              <a:t>How much of the total streamflow </a:t>
            </a:r>
            <a:r>
              <a:rPr lang="en-GB" sz="3600" dirty="0"/>
              <a:t>at the downstream gauge comes from the upstream gauge’s branch, on average?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Table&#10;&#10;Description automatically generated">
            <a:extLst>
              <a:ext uri="{FF2B5EF4-FFF2-40B4-BE49-F238E27FC236}">
                <a16:creationId xmlns:a16="http://schemas.microsoft.com/office/drawing/2014/main" id="{3AFB4060-4E94-9048-A521-9AAD46F2ED7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076892" y="1783367"/>
            <a:ext cx="2738438" cy="1537870"/>
          </a:xfrm>
        </p:spPr>
      </p:pic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A function that </a:t>
            </a:r>
            <a:r>
              <a:rPr lang="en-GB" sz="2800" b="1" dirty="0"/>
              <a:t>aggregates</a:t>
            </a:r>
            <a:r>
              <a:rPr lang="en-GB" sz="2800" dirty="0"/>
              <a:t> data takes many data points and returns a </a:t>
            </a:r>
            <a:r>
              <a:rPr lang="en-GB" sz="2800" b="1" dirty="0"/>
              <a:t>single number </a:t>
            </a:r>
            <a:r>
              <a:rPr lang="en-GB" sz="2800" dirty="0"/>
              <a:t>that describes them all.</a:t>
            </a:r>
            <a:endParaRPr sz="2800" dirty="0"/>
          </a:p>
        </p:txBody>
      </p:sp>
      <p:pic>
        <p:nvPicPr>
          <p:cNvPr id="12" name="Content Placeholder 11" descr="Icon&#10;&#10;Description automatically generated">
            <a:extLst>
              <a:ext uri="{FF2B5EF4-FFF2-40B4-BE49-F238E27FC236}">
                <a16:creationId xmlns:a16="http://schemas.microsoft.com/office/drawing/2014/main" id="{339A6899-A9E0-5249-9E6F-360E36664588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4"/>
          <a:stretch>
            <a:fillRect/>
          </a:stretch>
        </p:blipFill>
        <p:spPr>
          <a:xfrm>
            <a:off x="266703" y="1928012"/>
            <a:ext cx="1645643" cy="2763837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4FCE78D-6939-BA4C-9F94-F90FC25108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286860" y="1939517"/>
            <a:ext cx="3415716" cy="276344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Courier" pitchFamily="2" charset="0"/>
            </a:endParaRPr>
          </a:p>
          <a:p>
            <a:pPr marL="0" indent="0">
              <a:buNone/>
            </a:pPr>
            <a:endParaRPr lang="en-US" sz="20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dataframe</a:t>
            </a:r>
            <a:endParaRPr lang="en-US" sz="2000" dirty="0">
              <a:latin typeface="Courier" pitchFamily="2" charset="0"/>
            </a:endParaRPr>
          </a:p>
          <a:p>
            <a:pPr marL="0" indent="0">
              <a:buNone/>
            </a:pPr>
            <a:endParaRPr lang="en-US" sz="2000" dirty="0">
              <a:latin typeface="Courier" pitchFamily="2" charset="0"/>
            </a:endParaRPr>
          </a:p>
          <a:p>
            <a:pPr marL="0" indent="0">
              <a:buNone/>
            </a:pPr>
            <a:endParaRPr lang="en-US" sz="2000" dirty="0">
              <a:latin typeface="Courier" pitchFamily="2" charset="0"/>
            </a:endParaRPr>
          </a:p>
          <a:p>
            <a:pPr marL="0" indent="0">
              <a:buNone/>
            </a:pPr>
            <a:endParaRPr lang="en-US" sz="20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dataframe.agg</a:t>
            </a:r>
            <a:r>
              <a:rPr lang="en-US" sz="2000" dirty="0">
                <a:latin typeface="Courier" pitchFamily="2" charset="0"/>
              </a:rPr>
              <a:t>(‘mean’)</a:t>
            </a:r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49DF3FC1-1EB0-3A4B-8633-8840D7FCD0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411" y="4069549"/>
            <a:ext cx="2565400" cy="622300"/>
          </a:xfrm>
          <a:prstGeom prst="rect">
            <a:avLst/>
          </a:prstGeom>
        </p:spPr>
      </p:pic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4764966-1FD2-A14A-BEA3-0C830D0A44CF}"/>
              </a:ext>
            </a:extLst>
          </p:cNvPr>
          <p:cNvSpPr txBox="1">
            <a:spLocks/>
          </p:cNvSpPr>
          <p:nvPr/>
        </p:nvSpPr>
        <p:spPr>
          <a:xfrm>
            <a:off x="0" y="994174"/>
            <a:ext cx="9144000" cy="45116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Examples include average, minimum, maximum, median, count</a:t>
            </a:r>
          </a:p>
          <a:p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F75AF27-C178-9542-95F7-CCA75101E813}"/>
              </a:ext>
            </a:extLst>
          </p:cNvPr>
          <p:cNvCxnSpPr>
            <a:cxnSpLocks/>
          </p:cNvCxnSpPr>
          <p:nvPr/>
        </p:nvCxnSpPr>
        <p:spPr>
          <a:xfrm>
            <a:off x="-28402" y="3500276"/>
            <a:ext cx="917240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Aggregating functions can be used  to </a:t>
            </a:r>
            <a:r>
              <a:rPr lang="en-GB" sz="2800" b="1" dirty="0"/>
              <a:t>compare groups of data</a:t>
            </a:r>
            <a:r>
              <a:rPr lang="en-GB" sz="2800" dirty="0"/>
              <a:t> with different properties </a:t>
            </a:r>
            <a:endParaRPr sz="2800" dirty="0"/>
          </a:p>
        </p:txBody>
      </p:sp>
      <p:pic>
        <p:nvPicPr>
          <p:cNvPr id="9" name="Content Placeholder 8" descr="Background pattern&#10;&#10;Description automatically generated">
            <a:extLst>
              <a:ext uri="{FF2B5EF4-FFF2-40B4-BE49-F238E27FC236}">
                <a16:creationId xmlns:a16="http://schemas.microsoft.com/office/drawing/2014/main" id="{C20665DE-EEE7-AA44-AF99-8CBEEA13AAB6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/>
          <a:stretch>
            <a:fillRect/>
          </a:stretch>
        </p:blipFill>
        <p:spPr>
          <a:xfrm>
            <a:off x="79890" y="1467427"/>
            <a:ext cx="2129514" cy="3052801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B57AB02-D7B4-D84C-9199-087671DC324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588726" y="1756787"/>
            <a:ext cx="2900516" cy="28938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 err="1">
                <a:latin typeface="Courier" pitchFamily="2" charset="0"/>
              </a:rPr>
              <a:t>dataframe</a:t>
            </a:r>
            <a:endParaRPr lang="en-US" sz="1600" dirty="0">
              <a:latin typeface="Courier" pitchFamily="2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400" dirty="0">
              <a:latin typeface="Courier" pitchFamily="2" charset="0"/>
            </a:endParaRPr>
          </a:p>
          <a:p>
            <a:pPr marL="0" indent="0">
              <a:buNone/>
            </a:pPr>
            <a:endParaRPr lang="en-US" sz="14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1400" dirty="0" err="1">
                <a:latin typeface="Courier" pitchFamily="2" charset="0"/>
              </a:rPr>
              <a:t>dataframe.groupby</a:t>
            </a:r>
            <a:r>
              <a:rPr lang="en-US" sz="1400" dirty="0">
                <a:latin typeface="Courier" pitchFamily="2" charset="0"/>
              </a:rPr>
              <a:t>(‘site’)</a:t>
            </a:r>
          </a:p>
          <a:p>
            <a:pPr marL="0" indent="0">
              <a:buNone/>
            </a:pPr>
            <a:endParaRPr lang="en-US" sz="14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1400" dirty="0" err="1">
                <a:latin typeface="Courier" pitchFamily="2" charset="0"/>
              </a:rPr>
              <a:t>dataframe.groupby</a:t>
            </a:r>
            <a:r>
              <a:rPr lang="en-US" sz="1400" dirty="0">
                <a:latin typeface="Courier" pitchFamily="2" charset="0"/>
              </a:rPr>
              <a:t>(‘site’</a:t>
            </a:r>
          </a:p>
          <a:p>
            <a:pPr marL="0" indent="0">
              <a:buNone/>
            </a:pPr>
            <a:r>
              <a:rPr lang="en-US" sz="1400" dirty="0">
                <a:latin typeface="Courier" pitchFamily="2" charset="0"/>
              </a:rPr>
              <a:t>    ).</a:t>
            </a:r>
            <a:r>
              <a:rPr lang="en-US" sz="1400" dirty="0" err="1">
                <a:latin typeface="Courier" pitchFamily="2" charset="0"/>
              </a:rPr>
              <a:t>agg</a:t>
            </a:r>
            <a:r>
              <a:rPr lang="en-US" sz="1400" dirty="0">
                <a:latin typeface="Courier" pitchFamily="2" charset="0"/>
              </a:rPr>
              <a:t>(‘mean’)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05CCECF-775F-EA4B-9A80-73206F901CEC}"/>
              </a:ext>
            </a:extLst>
          </p:cNvPr>
          <p:cNvSpPr txBox="1">
            <a:spLocks/>
          </p:cNvSpPr>
          <p:nvPr/>
        </p:nvSpPr>
        <p:spPr>
          <a:xfrm>
            <a:off x="0" y="994174"/>
            <a:ext cx="9144000" cy="45116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For example, data could be grouped by date, location, cluster, or event</a:t>
            </a:r>
          </a:p>
          <a:p>
            <a:endParaRPr lang="en-US" dirty="0"/>
          </a:p>
        </p:txBody>
      </p:sp>
      <p:pic>
        <p:nvPicPr>
          <p:cNvPr id="22" name="Content Placeholder 21" descr="Table&#10;&#10;Description automatically generated">
            <a:extLst>
              <a:ext uri="{FF2B5EF4-FFF2-40B4-BE49-F238E27FC236}">
                <a16:creationId xmlns:a16="http://schemas.microsoft.com/office/drawing/2014/main" id="{372E6F1D-5B39-AE47-9745-B035193FE0E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5605936" y="1547753"/>
            <a:ext cx="2900516" cy="1628890"/>
          </a:xfrm>
        </p:spPr>
      </p:pic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4875056E-0C56-444E-9C30-B72B2BAB1FA8}"/>
              </a:ext>
            </a:extLst>
          </p:cNvPr>
          <p:cNvSpPr txBox="1">
            <a:spLocks/>
          </p:cNvSpPr>
          <p:nvPr/>
        </p:nvSpPr>
        <p:spPr>
          <a:xfrm>
            <a:off x="5735707" y="3411119"/>
            <a:ext cx="3328404" cy="26590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25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100" dirty="0" err="1"/>
              <a:t>pandas.core.groupby.generic.DataFrameGroupBy</a:t>
            </a:r>
            <a:r>
              <a:rPr lang="en-US" sz="1100" dirty="0"/>
              <a:t> object</a:t>
            </a:r>
            <a:endParaRPr lang="en-US" sz="1100" dirty="0">
              <a:latin typeface="Courier" pitchFamily="2" charset="0"/>
            </a:endParaRPr>
          </a:p>
        </p:txBody>
      </p:sp>
      <p:pic>
        <p:nvPicPr>
          <p:cNvPr id="24" name="Picture 23" descr="Table&#10;&#10;Description automatically generated">
            <a:extLst>
              <a:ext uri="{FF2B5EF4-FFF2-40B4-BE49-F238E27FC236}">
                <a16:creationId xmlns:a16="http://schemas.microsoft.com/office/drawing/2014/main" id="{094FE315-435D-9045-AD1F-8D509B2B88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6253" y="3956007"/>
            <a:ext cx="1734779" cy="1085505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4D0372C-4CD1-B94D-9A3E-99A0B1B34497}"/>
              </a:ext>
            </a:extLst>
          </p:cNvPr>
          <p:cNvCxnSpPr>
            <a:cxnSpLocks/>
          </p:cNvCxnSpPr>
          <p:nvPr/>
        </p:nvCxnSpPr>
        <p:spPr>
          <a:xfrm>
            <a:off x="0" y="3254469"/>
            <a:ext cx="917240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F0CF9D0-41FC-254F-9B00-6E085F587446}"/>
              </a:ext>
            </a:extLst>
          </p:cNvPr>
          <p:cNvCxnSpPr>
            <a:cxnSpLocks/>
          </p:cNvCxnSpPr>
          <p:nvPr/>
        </p:nvCxnSpPr>
        <p:spPr>
          <a:xfrm>
            <a:off x="0" y="3915801"/>
            <a:ext cx="9144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FA7ED-ED65-234F-9CB2-0F0C0FC15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0" y="161925"/>
            <a:ext cx="8832300" cy="572700"/>
          </a:xfrm>
        </p:spPr>
        <p:txBody>
          <a:bodyPr/>
          <a:lstStyle/>
          <a:p>
            <a:r>
              <a:rPr lang="en-US" dirty="0"/>
              <a:t>Grouping and aggregating using Python and pandas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714D7-CACC-894B-8B8C-70651EFE2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934065"/>
            <a:ext cx="8520600" cy="4047510"/>
          </a:xfrm>
        </p:spPr>
        <p:txBody>
          <a:bodyPr lIns="91440"/>
          <a:lstStyle/>
          <a:p>
            <a:pPr marL="114300" indent="0">
              <a:lnSpc>
                <a:spcPct val="100000"/>
              </a:lnSpc>
              <a:buNone/>
            </a:pPr>
            <a:r>
              <a:rPr lang="en-US" sz="1800" dirty="0">
                <a:latin typeface="Courier" pitchFamily="2" charset="0"/>
                <a:hlinkClick r:id="rId2"/>
              </a:rPr>
              <a:t>pandas.DataFrame.groupby(by)</a:t>
            </a:r>
            <a:endParaRPr lang="en-US" sz="1800" dirty="0">
              <a:latin typeface="Courier" pitchFamily="2" charset="0"/>
            </a:endParaRP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2000" dirty="0"/>
              <a:t>Set the variable(s) you want to use to group the data. 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2000" dirty="0"/>
              <a:t>Does not change the data</a:t>
            </a:r>
          </a:p>
          <a:p>
            <a:pPr lvl="1">
              <a:lnSpc>
                <a:spcPct val="100000"/>
              </a:lnSpc>
            </a:pPr>
            <a:endParaRPr lang="en-US" sz="1600" dirty="0"/>
          </a:p>
          <a:p>
            <a:pPr marL="114300" indent="0">
              <a:lnSpc>
                <a:spcPct val="100000"/>
              </a:lnSpc>
              <a:buNone/>
            </a:pPr>
            <a:r>
              <a:rPr lang="en-US" sz="1800" dirty="0" err="1">
                <a:latin typeface="Courier" pitchFamily="2" charset="0"/>
                <a:hlinkClick r:id="rId3"/>
              </a:rPr>
              <a:t>pandas.DataFrame.agg</a:t>
            </a:r>
            <a:r>
              <a:rPr lang="en-US" sz="1800" dirty="0">
                <a:latin typeface="Courier" pitchFamily="2" charset="0"/>
                <a:hlinkClick r:id="rId3"/>
              </a:rPr>
              <a:t>(</a:t>
            </a:r>
            <a:r>
              <a:rPr lang="en-US" sz="1800" dirty="0" err="1">
                <a:latin typeface="Courier" pitchFamily="2" charset="0"/>
                <a:hlinkClick r:id="rId3"/>
              </a:rPr>
              <a:t>func</a:t>
            </a:r>
            <a:r>
              <a:rPr lang="en-US" sz="1800" dirty="0">
                <a:latin typeface="Courier" pitchFamily="2" charset="0"/>
                <a:hlinkClick r:id="rId3"/>
              </a:rPr>
              <a:t>)</a:t>
            </a:r>
            <a:endParaRPr lang="en-US" sz="1800" dirty="0">
              <a:latin typeface="Courier" pitchFamily="2" charset="0"/>
            </a:endParaRP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2000" dirty="0"/>
              <a:t>Applies </a:t>
            </a:r>
            <a:r>
              <a:rPr lang="en-US" sz="2000" dirty="0" err="1"/>
              <a:t>func</a:t>
            </a:r>
            <a:r>
              <a:rPr lang="en-US" sz="2000" dirty="0"/>
              <a:t> (a function or list of functions) to return one row for each group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US" sz="2000" dirty="0"/>
              <a:t>Special aggregating functions like mean(), max(), and min() are also available</a:t>
            </a:r>
          </a:p>
        </p:txBody>
      </p:sp>
    </p:spTree>
    <p:extLst>
      <p:ext uri="{BB962C8B-B14F-4D97-AF65-F5344CB8AC3E}">
        <p14:creationId xmlns:p14="http://schemas.microsoft.com/office/powerpoint/2010/main" val="452620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D025A-61CA-DE41-A045-3683D3745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224366"/>
            <a:ext cx="7886700" cy="1973431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/>
              <a:t>Let’s try it!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1207C-F2B1-FB44-9C3E-9CE7B7DD9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4762" y="3674573"/>
            <a:ext cx="9143999" cy="1125140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hlinkClick r:id="rId3"/>
              </a:rPr>
              <a:t>https://tinyurl.com/544j5c4a</a:t>
            </a:r>
            <a:endParaRPr lang="en-US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772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327976"/>
            <a:ext cx="8520600" cy="10020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Extended application of grouping: monthly and seasonal aggregation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444574"/>
            <a:ext cx="3404894" cy="3370949"/>
          </a:xfrm>
          <a:prstGeom prst="rect">
            <a:avLst/>
          </a:prstGeom>
          <a:ln w="190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2400" dirty="0"/>
              <a:t>Is the </a:t>
            </a:r>
            <a:r>
              <a:rPr lang="en-GB" sz="2400" b="1" dirty="0"/>
              <a:t>pattern of monthly streamflow </a:t>
            </a:r>
            <a:r>
              <a:rPr lang="en-GB" sz="2400" dirty="0"/>
              <a:t>the same or different for each of these gauge locations?</a:t>
            </a:r>
            <a:endParaRPr sz="2400" dirty="0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BCA9AFE9-916D-9243-9714-544F9E0C9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4674" y="1444574"/>
            <a:ext cx="5050109" cy="337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89240"/>
      </p:ext>
    </p:extLst>
  </p:cSld>
  <p:clrMapOvr>
    <a:masterClrMapping/>
  </p:clrMapOvr>
</p:sld>
</file>

<file path=ppt/theme/theme1.xml><?xml version="1.0" encoding="utf-8"?>
<a:theme xmlns:a="http://schemas.openxmlformats.org/drawingml/2006/main" name="Set1">
  <a:themeElements>
    <a:clrScheme name="Brewer Set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31A1C"/>
      </a:accent1>
      <a:accent2>
        <a:srgbClr val="377EB8"/>
      </a:accent2>
      <a:accent3>
        <a:srgbClr val="4DAF49"/>
      </a:accent3>
      <a:accent4>
        <a:srgbClr val="A65628"/>
      </a:accent4>
      <a:accent5>
        <a:srgbClr val="984EA3"/>
      </a:accent5>
      <a:accent6>
        <a:srgbClr val="FF7F0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t1" id="{1994771E-CEFC-5548-B730-222E165B3CAB}" vid="{094B5332-0D11-B14E-95CE-D0DBA8DEDBAF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Set1</Template>
  <TotalTime>3363</TotalTime>
  <Words>429</Words>
  <Application>Microsoft Macintosh PowerPoint</Application>
  <PresentationFormat>On-screen Show (16:9)</PresentationFormat>
  <Paragraphs>60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Courier</vt:lpstr>
      <vt:lpstr>Set1</vt:lpstr>
      <vt:lpstr>Grouping and aggregating</vt:lpstr>
      <vt:lpstr>Learning goals – at the end of this lesson, you should be able to…</vt:lpstr>
      <vt:lpstr>Example data: Ten years of streamflow data from two gauges on Boulder Creek</vt:lpstr>
      <vt:lpstr>How much of the total streamflow at the downstream gauge comes from the upstream gauge’s branch, on average?</vt:lpstr>
      <vt:lpstr>A function that aggregates data takes many data points and returns a single number that describes them all.</vt:lpstr>
      <vt:lpstr>Aggregating functions can be used  to compare groups of data with different properties </vt:lpstr>
      <vt:lpstr>Grouping and aggregating using Python and pandas</vt:lpstr>
      <vt:lpstr>Let’s try it!</vt:lpstr>
      <vt:lpstr>Extended application of grouping: monthly and seasonal aggregation</vt:lpstr>
      <vt:lpstr>Extended application of grouping: Analysis of variance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Grouping and aggregating</dc:title>
  <cp:lastModifiedBy>Elsa Star Culler</cp:lastModifiedBy>
  <cp:revision>35</cp:revision>
  <dcterms:modified xsi:type="dcterms:W3CDTF">2021-03-28T00:22:43Z</dcterms:modified>
</cp:coreProperties>
</file>